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Instrument Sans Semi Bold"/>
      <p:regular r:id="rId15"/>
    </p:embeddedFont>
    <p:embeddedFont>
      <p:font typeface="Instrument Sans Semi Bold"/>
      <p:regular r:id="rId16"/>
    </p:embeddedFont>
    <p:embeddedFont>
      <p:font typeface="Instrument Sans Semi Bold"/>
      <p:regular r:id="rId17"/>
    </p:embeddedFont>
    <p:embeddedFont>
      <p:font typeface="Instrument Sans Semi Bold"/>
      <p:regular r:id="rId18"/>
    </p:embeddedFont>
    <p:embeddedFont>
      <p:font typeface="Instrument Sans Medium"/>
      <p:regular r:id="rId19"/>
    </p:embeddedFont>
    <p:embeddedFont>
      <p:font typeface="Instrument Sans Medium"/>
      <p:regular r:id="rId20"/>
    </p:embeddedFont>
    <p:embeddedFont>
      <p:font typeface="Instrument Sans Medium"/>
      <p:regular r:id="rId21"/>
    </p:embeddedFont>
    <p:embeddedFont>
      <p:font typeface="Instrument Sans Medium"/>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4-1.png>
</file>

<file path=ppt/media/image-4-10.png>
</file>

<file path=ppt/media/image-4-11.png>
</file>

<file path=ppt/media/image-4-12.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1.png>
</file>

<file path=ppt/media/image-5-2.png>
</file>

<file path=ppt/media/image-5-3.png>
</file>

<file path=ppt/media/image-5-4.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image" Target="../media/image-4-6.png"/><Relationship Id="rId7" Type="http://schemas.openxmlformats.org/officeDocument/2006/relationships/image" Target="../media/image-4-7.png"/><Relationship Id="rId8" Type="http://schemas.openxmlformats.org/officeDocument/2006/relationships/image" Target="../media/image-4-8.png"/><Relationship Id="rId9" Type="http://schemas.openxmlformats.org/officeDocument/2006/relationships/image" Target="../media/image-4-9.png"/><Relationship Id="rId10" Type="http://schemas.openxmlformats.org/officeDocument/2006/relationships/image" Target="../media/image-4-10.png"/><Relationship Id="rId11" Type="http://schemas.openxmlformats.org/officeDocument/2006/relationships/image" Target="../media/image-4-11.png"/><Relationship Id="rId12" Type="http://schemas.openxmlformats.org/officeDocument/2006/relationships/image" Target="../media/image-4-12.png"/><Relationship Id="rId13" Type="http://schemas.openxmlformats.org/officeDocument/2006/relationships/slideLayout" Target="../slideLayouts/slideLayout5.xml"/><Relationship Id="rId1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700099"/>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Tối Ưu Lịch Trình Công Việc Cá Nhân Bằng Thuật Toán Heuristic</a:t>
            </a:r>
            <a:endParaRPr lang="en-US" sz="4450" dirty="0"/>
          </a:p>
        </p:txBody>
      </p:sp>
      <p:sp>
        <p:nvSpPr>
          <p:cNvPr id="4" name="Text 1"/>
          <p:cNvSpPr/>
          <p:nvPr/>
        </p:nvSpPr>
        <p:spPr>
          <a:xfrm>
            <a:off x="6280190" y="5166598"/>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Báo cáo này trình bày giải pháp lập lịch công việc cá nhân hiệu quả.</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025491"/>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Mục Lục</a:t>
            </a:r>
            <a:endParaRPr lang="en-US" sz="4450" dirty="0"/>
          </a:p>
        </p:txBody>
      </p:sp>
      <p:sp>
        <p:nvSpPr>
          <p:cNvPr id="3" name="Text 1"/>
          <p:cNvSpPr/>
          <p:nvPr/>
        </p:nvSpPr>
        <p:spPr>
          <a:xfrm>
            <a:off x="793790" y="3187898"/>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Giới thiệu</a:t>
            </a:r>
            <a:endParaRPr lang="en-US" sz="1750" dirty="0"/>
          </a:p>
        </p:txBody>
      </p:sp>
      <p:sp>
        <p:nvSpPr>
          <p:cNvPr id="4" name="Text 2"/>
          <p:cNvSpPr/>
          <p:nvPr/>
        </p:nvSpPr>
        <p:spPr>
          <a:xfrm>
            <a:off x="793790" y="3630097"/>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Mô tả bài toán</a:t>
            </a:r>
            <a:endParaRPr lang="en-US" sz="1750" dirty="0"/>
          </a:p>
        </p:txBody>
      </p:sp>
      <p:sp>
        <p:nvSpPr>
          <p:cNvPr id="5" name="Text 3"/>
          <p:cNvSpPr/>
          <p:nvPr/>
        </p:nvSpPr>
        <p:spPr>
          <a:xfrm>
            <a:off x="793790" y="4072295"/>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Giải thích thuật toán</a:t>
            </a:r>
            <a:endParaRPr lang="en-US" sz="1750" dirty="0"/>
          </a:p>
        </p:txBody>
      </p:sp>
      <p:sp>
        <p:nvSpPr>
          <p:cNvPr id="6" name="Text 4"/>
          <p:cNvSpPr/>
          <p:nvPr/>
        </p:nvSpPr>
        <p:spPr>
          <a:xfrm>
            <a:off x="793790" y="4514493"/>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Phân tích code</a:t>
            </a:r>
            <a:endParaRPr lang="en-US" sz="1750" dirty="0"/>
          </a:p>
        </p:txBody>
      </p:sp>
      <p:sp>
        <p:nvSpPr>
          <p:cNvPr id="7" name="Text 5"/>
          <p:cNvSpPr/>
          <p:nvPr/>
        </p:nvSpPr>
        <p:spPr>
          <a:xfrm>
            <a:off x="793790" y="4956691"/>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Kết quả chạy thử</a:t>
            </a:r>
            <a:endParaRPr lang="en-US" sz="1750" dirty="0"/>
          </a:p>
        </p:txBody>
      </p:sp>
      <p:sp>
        <p:nvSpPr>
          <p:cNvPr id="8" name="Text 6"/>
          <p:cNvSpPr/>
          <p:nvPr/>
        </p:nvSpPr>
        <p:spPr>
          <a:xfrm>
            <a:off x="793790" y="5398889"/>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Đánh giá</a:t>
            </a:r>
            <a:endParaRPr lang="en-US" sz="1750" dirty="0"/>
          </a:p>
        </p:txBody>
      </p:sp>
      <p:sp>
        <p:nvSpPr>
          <p:cNvPr id="9" name="Text 7"/>
          <p:cNvSpPr/>
          <p:nvPr/>
        </p:nvSpPr>
        <p:spPr>
          <a:xfrm>
            <a:off x="793790" y="5841087"/>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Kết luận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160151"/>
            <a:ext cx="7362825" cy="708779"/>
          </a:xfrm>
          <a:prstGeom prst="rect">
            <a:avLst/>
          </a:prstGeom>
          <a:noFill/>
          <a:ln/>
        </p:spPr>
        <p:txBody>
          <a:bodyPr wrap="none" lIns="0" tIns="0" rIns="0" bIns="0" rtlCol="0" anchor="t"/>
          <a:lstStyle/>
          <a:p>
            <a:pPr algn="l" indent="0" marL="0">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Giới Thiệu &amp; Mô Tả Bài Toán</a:t>
            </a:r>
            <a:endParaRPr lang="en-US" sz="4450" dirty="0"/>
          </a:p>
        </p:txBody>
      </p:sp>
      <p:sp>
        <p:nvSpPr>
          <p:cNvPr id="3" name="Text 1"/>
          <p:cNvSpPr/>
          <p:nvPr/>
        </p:nvSpPr>
        <p:spPr>
          <a:xfrm>
            <a:off x="793790" y="343590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5468"/>
                </a:solidFill>
                <a:latin typeface="Instrument Sans Semi Bold" pitchFamily="34" charset="0"/>
                <a:ea typeface="Instrument Sans Semi Bold" pitchFamily="34" charset="-122"/>
                <a:cs typeface="Instrument Sans Semi Bold" pitchFamily="34" charset="-120"/>
              </a:rPr>
              <a:t>Giới Thiệu</a:t>
            </a:r>
            <a:endParaRPr lang="en-US" sz="2200" dirty="0"/>
          </a:p>
        </p:txBody>
      </p:sp>
      <p:sp>
        <p:nvSpPr>
          <p:cNvPr id="4" name="Text 2"/>
          <p:cNvSpPr/>
          <p:nvPr/>
        </p:nvSpPr>
        <p:spPr>
          <a:xfrm>
            <a:off x="793790" y="4017050"/>
            <a:ext cx="6244709" cy="1451610"/>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Chương trình Python này sử dụng thuật toán heuristic (Greedy + Local Search) để tối ưu lịch trình công việc cá nhân, giải quyết vấn đề sắp xếp công việc không trùng lặp, ưu tiên và tuân thủ phụ thuộc.</a:t>
            </a:r>
            <a:endParaRPr lang="en-US" sz="1750" dirty="0"/>
          </a:p>
        </p:txBody>
      </p:sp>
      <p:sp>
        <p:nvSpPr>
          <p:cNvPr id="5" name="Text 3"/>
          <p:cNvSpPr/>
          <p:nvPr/>
        </p:nvSpPr>
        <p:spPr>
          <a:xfrm>
            <a:off x="7599521" y="343590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5468"/>
                </a:solidFill>
                <a:latin typeface="Instrument Sans Semi Bold" pitchFamily="34" charset="0"/>
                <a:ea typeface="Instrument Sans Semi Bold" pitchFamily="34" charset="-122"/>
                <a:cs typeface="Instrument Sans Semi Bold" pitchFamily="34" charset="-120"/>
              </a:rPr>
              <a:t>Yêu Cầu Bài Toán</a:t>
            </a:r>
            <a:endParaRPr lang="en-US" sz="2200" dirty="0"/>
          </a:p>
        </p:txBody>
      </p:sp>
      <p:sp>
        <p:nvSpPr>
          <p:cNvPr id="6" name="Text 4"/>
          <p:cNvSpPr/>
          <p:nvPr/>
        </p:nvSpPr>
        <p:spPr>
          <a:xfrm>
            <a:off x="7599521" y="4017050"/>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Sắp xếp công việc theo tên, thời lượng, độ ưu tiên, thời hạn, phụ thuộc.</a:t>
            </a:r>
            <a:endParaRPr lang="en-US" sz="1750" dirty="0"/>
          </a:p>
        </p:txBody>
      </p:sp>
      <p:sp>
        <p:nvSpPr>
          <p:cNvPr id="7" name="Text 5"/>
          <p:cNvSpPr/>
          <p:nvPr/>
        </p:nvSpPr>
        <p:spPr>
          <a:xfrm>
            <a:off x="7599521" y="4822150"/>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Không trùng thời gian, ưu tiên công việc quan trọng, tôn trọng phụ thuộc.</a:t>
            </a:r>
            <a:endParaRPr lang="en-US" sz="1750" dirty="0"/>
          </a:p>
        </p:txBody>
      </p:sp>
      <p:sp>
        <p:nvSpPr>
          <p:cNvPr id="8" name="Text 6"/>
          <p:cNvSpPr/>
          <p:nvPr/>
        </p:nvSpPr>
        <p:spPr>
          <a:xfrm>
            <a:off x="7599521" y="562725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Hỗ trợ đa ngày, chia nhỏ công việc, điều chỉnh ưu tiên.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676632"/>
            <a:ext cx="8488323" cy="708779"/>
          </a:xfrm>
          <a:prstGeom prst="rect">
            <a:avLst/>
          </a:prstGeom>
          <a:noFill/>
          <a:ln/>
        </p:spPr>
        <p:txBody>
          <a:bodyPr wrap="none" lIns="0" tIns="0" rIns="0" bIns="0" rtlCol="0" anchor="t"/>
          <a:lstStyle/>
          <a:p>
            <a:pPr algn="l" indent="0" marL="0">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Mô Hình Toán Học &amp; Thuật Toán</a:t>
            </a:r>
            <a:endParaRPr lang="en-US" sz="4450" dirty="0"/>
          </a:p>
        </p:txBody>
      </p:sp>
      <p:pic>
        <p:nvPicPr>
          <p:cNvPr id="3" name="Image 0" descr="preencoded.png">    </p:cNvPr>
          <p:cNvPicPr>
            <a:picLocks noChangeAspect="1"/>
          </p:cNvPicPr>
          <p:nvPr/>
        </p:nvPicPr>
        <p:blipFill>
          <a:blip r:embed="rId1"/>
          <a:stretch>
            <a:fillRect/>
          </a:stretch>
        </p:blipFill>
        <p:spPr>
          <a:xfrm>
            <a:off x="793790" y="2148721"/>
            <a:ext cx="6407944" cy="121920"/>
          </a:xfrm>
          <a:prstGeom prst="rect">
            <a:avLst/>
          </a:prstGeom>
        </p:spPr>
      </p:pic>
      <p:pic>
        <p:nvPicPr>
          <p:cNvPr id="4" name="Image 1" descr="preencoded.png">    </p:cNvPr>
          <p:cNvPicPr>
            <a:picLocks noChangeAspect="1"/>
          </p:cNvPicPr>
          <p:nvPr/>
        </p:nvPicPr>
        <p:blipFill>
          <a:blip r:embed="rId2"/>
          <a:stretch>
            <a:fillRect/>
          </a:stretch>
        </p:blipFill>
        <p:spPr>
          <a:xfrm>
            <a:off x="3657540" y="1839039"/>
            <a:ext cx="680442" cy="680442"/>
          </a:xfrm>
          <a:prstGeom prst="rect">
            <a:avLst/>
          </a:prstGeom>
        </p:spPr>
      </p:pic>
      <p:pic>
        <p:nvPicPr>
          <p:cNvPr id="5" name="Image 2" descr="preencoded.png">    </p:cNvPr>
          <p:cNvPicPr>
            <a:picLocks noChangeAspect="1"/>
          </p:cNvPicPr>
          <p:nvPr/>
        </p:nvPicPr>
        <p:blipFill>
          <a:blip r:embed="rId3"/>
          <a:stretch>
            <a:fillRect/>
          </a:stretch>
        </p:blipFill>
        <p:spPr>
          <a:xfrm>
            <a:off x="3861614" y="2009180"/>
            <a:ext cx="272177" cy="340162"/>
          </a:xfrm>
          <a:prstGeom prst="rect">
            <a:avLst/>
          </a:prstGeom>
        </p:spPr>
      </p:pic>
      <p:sp>
        <p:nvSpPr>
          <p:cNvPr id="6" name="Text 1"/>
          <p:cNvSpPr/>
          <p:nvPr/>
        </p:nvSpPr>
        <p:spPr>
          <a:xfrm>
            <a:off x="1051084" y="274617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B5F71"/>
                </a:solidFill>
                <a:latin typeface="Instrument Sans Semi Bold" pitchFamily="34" charset="0"/>
                <a:ea typeface="Instrument Sans Semi Bold" pitchFamily="34" charset="-122"/>
                <a:cs typeface="Instrument Sans Semi Bold" pitchFamily="34" charset="-120"/>
              </a:rPr>
              <a:t>Mô Hình Toán Học</a:t>
            </a:r>
            <a:endParaRPr lang="en-US" sz="2200" dirty="0"/>
          </a:p>
        </p:txBody>
      </p:sp>
      <p:sp>
        <p:nvSpPr>
          <p:cNvPr id="7" name="Text 2"/>
          <p:cNvSpPr/>
          <p:nvPr/>
        </p:nvSpPr>
        <p:spPr>
          <a:xfrm>
            <a:off x="1051084" y="3236595"/>
            <a:ext cx="5893356" cy="1088708"/>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Bài toán lập lịch công việc với tập công việc, công việc cố định, khung giờ làm việc, và mục tiêu tối đa hóa tổng độ ưu tiên.</a:t>
            </a:r>
            <a:endParaRPr lang="en-US" sz="1750" dirty="0"/>
          </a:p>
        </p:txBody>
      </p:sp>
      <p:pic>
        <p:nvPicPr>
          <p:cNvPr id="8" name="Image 3" descr="preencoded.png">    </p:cNvPr>
          <p:cNvPicPr>
            <a:picLocks noChangeAspect="1"/>
          </p:cNvPicPr>
          <p:nvPr/>
        </p:nvPicPr>
        <p:blipFill>
          <a:blip r:embed="rId4"/>
          <a:stretch>
            <a:fillRect/>
          </a:stretch>
        </p:blipFill>
        <p:spPr>
          <a:xfrm>
            <a:off x="7428548" y="2148721"/>
            <a:ext cx="6408063" cy="121920"/>
          </a:xfrm>
          <a:prstGeom prst="rect">
            <a:avLst/>
          </a:prstGeom>
        </p:spPr>
      </p:pic>
      <p:pic>
        <p:nvPicPr>
          <p:cNvPr id="9" name="Image 4" descr="preencoded.png">    </p:cNvPr>
          <p:cNvPicPr>
            <a:picLocks noChangeAspect="1"/>
          </p:cNvPicPr>
          <p:nvPr/>
        </p:nvPicPr>
        <p:blipFill>
          <a:blip r:embed="rId5"/>
          <a:stretch>
            <a:fillRect/>
          </a:stretch>
        </p:blipFill>
        <p:spPr>
          <a:xfrm>
            <a:off x="10292298" y="1839039"/>
            <a:ext cx="680442" cy="680442"/>
          </a:xfrm>
          <a:prstGeom prst="rect">
            <a:avLst/>
          </a:prstGeom>
        </p:spPr>
      </p:pic>
      <p:pic>
        <p:nvPicPr>
          <p:cNvPr id="10" name="Image 5" descr="preencoded.png">    </p:cNvPr>
          <p:cNvPicPr>
            <a:picLocks noChangeAspect="1"/>
          </p:cNvPicPr>
          <p:nvPr/>
        </p:nvPicPr>
        <p:blipFill>
          <a:blip r:embed="rId6"/>
          <a:stretch>
            <a:fillRect/>
          </a:stretch>
        </p:blipFill>
        <p:spPr>
          <a:xfrm>
            <a:off x="10496371" y="2009180"/>
            <a:ext cx="272177" cy="340162"/>
          </a:xfrm>
          <a:prstGeom prst="rect">
            <a:avLst/>
          </a:prstGeom>
        </p:spPr>
      </p:pic>
      <p:sp>
        <p:nvSpPr>
          <p:cNvPr id="11" name="Text 3"/>
          <p:cNvSpPr/>
          <p:nvPr/>
        </p:nvSpPr>
        <p:spPr>
          <a:xfrm>
            <a:off x="7685842" y="274617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B5F71"/>
                </a:solidFill>
                <a:latin typeface="Instrument Sans Semi Bold" pitchFamily="34" charset="0"/>
                <a:ea typeface="Instrument Sans Semi Bold" pitchFamily="34" charset="-122"/>
                <a:cs typeface="Instrument Sans Semi Bold" pitchFamily="34" charset="-120"/>
              </a:rPr>
              <a:t>Thuật Toán Greedy</a:t>
            </a:r>
            <a:endParaRPr lang="en-US" sz="2200" dirty="0"/>
          </a:p>
        </p:txBody>
      </p:sp>
      <p:sp>
        <p:nvSpPr>
          <p:cNvPr id="12" name="Text 4"/>
          <p:cNvSpPr/>
          <p:nvPr/>
        </p:nvSpPr>
        <p:spPr>
          <a:xfrm>
            <a:off x="7685842" y="3236595"/>
            <a:ext cx="5893475" cy="1088708"/>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Xếp lịch ban đầu bằng cách ưu tiên công việc có độ ưu tiên cao nhất và không còn phụ thuộc, tính khoảng trống và xây dựng biểu đồ phụ thuộc.</a:t>
            </a:r>
            <a:endParaRPr lang="en-US" sz="1750" dirty="0"/>
          </a:p>
        </p:txBody>
      </p:sp>
      <p:pic>
        <p:nvPicPr>
          <p:cNvPr id="13" name="Image 6" descr="preencoded.png">    </p:cNvPr>
          <p:cNvPicPr>
            <a:picLocks noChangeAspect="1"/>
          </p:cNvPicPr>
          <p:nvPr/>
        </p:nvPicPr>
        <p:blipFill>
          <a:blip r:embed="rId7"/>
          <a:stretch>
            <a:fillRect/>
          </a:stretch>
        </p:blipFill>
        <p:spPr>
          <a:xfrm>
            <a:off x="793790" y="5119092"/>
            <a:ext cx="6407944" cy="121920"/>
          </a:xfrm>
          <a:prstGeom prst="rect">
            <a:avLst/>
          </a:prstGeom>
        </p:spPr>
      </p:pic>
      <p:pic>
        <p:nvPicPr>
          <p:cNvPr id="14" name="Image 7" descr="preencoded.png">    </p:cNvPr>
          <p:cNvPicPr>
            <a:picLocks noChangeAspect="1"/>
          </p:cNvPicPr>
          <p:nvPr/>
        </p:nvPicPr>
        <p:blipFill>
          <a:blip r:embed="rId8"/>
          <a:stretch>
            <a:fillRect/>
          </a:stretch>
        </p:blipFill>
        <p:spPr>
          <a:xfrm>
            <a:off x="3657540" y="4809411"/>
            <a:ext cx="680442" cy="680442"/>
          </a:xfrm>
          <a:prstGeom prst="rect">
            <a:avLst/>
          </a:prstGeom>
        </p:spPr>
      </p:pic>
      <p:pic>
        <p:nvPicPr>
          <p:cNvPr id="15" name="Image 8" descr="preencoded.png">    </p:cNvPr>
          <p:cNvPicPr>
            <a:picLocks noChangeAspect="1"/>
          </p:cNvPicPr>
          <p:nvPr/>
        </p:nvPicPr>
        <p:blipFill>
          <a:blip r:embed="rId9"/>
          <a:stretch>
            <a:fillRect/>
          </a:stretch>
        </p:blipFill>
        <p:spPr>
          <a:xfrm>
            <a:off x="3861614" y="4979551"/>
            <a:ext cx="272177" cy="340162"/>
          </a:xfrm>
          <a:prstGeom prst="rect">
            <a:avLst/>
          </a:prstGeom>
        </p:spPr>
      </p:pic>
      <p:sp>
        <p:nvSpPr>
          <p:cNvPr id="16" name="Text 5"/>
          <p:cNvSpPr/>
          <p:nvPr/>
        </p:nvSpPr>
        <p:spPr>
          <a:xfrm>
            <a:off x="1051084" y="5716548"/>
            <a:ext cx="3268028" cy="354330"/>
          </a:xfrm>
          <a:prstGeom prst="rect">
            <a:avLst/>
          </a:prstGeom>
          <a:noFill/>
          <a:ln/>
        </p:spPr>
        <p:txBody>
          <a:bodyPr wrap="none" lIns="0" tIns="0" rIns="0" bIns="0" rtlCol="0" anchor="t"/>
          <a:lstStyle/>
          <a:p>
            <a:pPr algn="l" indent="0" marL="0">
              <a:lnSpc>
                <a:spcPts val="2750"/>
              </a:lnSpc>
              <a:buNone/>
            </a:pPr>
            <a:r>
              <a:rPr lang="en-US" sz="2200" dirty="0">
                <a:solidFill>
                  <a:srgbClr val="5B5F71"/>
                </a:solidFill>
                <a:latin typeface="Instrument Sans Semi Bold" pitchFamily="34" charset="0"/>
                <a:ea typeface="Instrument Sans Semi Bold" pitchFamily="34" charset="-122"/>
                <a:cs typeface="Instrument Sans Semi Bold" pitchFamily="34" charset="-120"/>
              </a:rPr>
              <a:t>Thuật Toán Local Search</a:t>
            </a:r>
            <a:endParaRPr lang="en-US" sz="2200" dirty="0"/>
          </a:p>
        </p:txBody>
      </p:sp>
      <p:sp>
        <p:nvSpPr>
          <p:cNvPr id="17" name="Text 6"/>
          <p:cNvSpPr/>
          <p:nvPr/>
        </p:nvSpPr>
        <p:spPr>
          <a:xfrm>
            <a:off x="1051084" y="6206966"/>
            <a:ext cx="5893356" cy="1088708"/>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Tối ưu lịch trình mỗi ngày bằng cách hoán đổi thứ tự công việc để tăng tổng độ ưu tiên, kiểm tra tính hợp lệ và cập nhật lịch trình.</a:t>
            </a:r>
            <a:endParaRPr lang="en-US" sz="1750" dirty="0"/>
          </a:p>
        </p:txBody>
      </p:sp>
      <p:pic>
        <p:nvPicPr>
          <p:cNvPr id="18" name="Image 9" descr="preencoded.png">    </p:cNvPr>
          <p:cNvPicPr>
            <a:picLocks noChangeAspect="1"/>
          </p:cNvPicPr>
          <p:nvPr/>
        </p:nvPicPr>
        <p:blipFill>
          <a:blip r:embed="rId10"/>
          <a:stretch>
            <a:fillRect/>
          </a:stretch>
        </p:blipFill>
        <p:spPr>
          <a:xfrm>
            <a:off x="7428548" y="5119092"/>
            <a:ext cx="6408063" cy="121920"/>
          </a:xfrm>
          <a:prstGeom prst="rect">
            <a:avLst/>
          </a:prstGeom>
        </p:spPr>
      </p:pic>
      <p:pic>
        <p:nvPicPr>
          <p:cNvPr id="19" name="Image 10" descr="preencoded.png">    </p:cNvPr>
          <p:cNvPicPr>
            <a:picLocks noChangeAspect="1"/>
          </p:cNvPicPr>
          <p:nvPr/>
        </p:nvPicPr>
        <p:blipFill>
          <a:blip r:embed="rId11"/>
          <a:stretch>
            <a:fillRect/>
          </a:stretch>
        </p:blipFill>
        <p:spPr>
          <a:xfrm>
            <a:off x="10292298" y="4809411"/>
            <a:ext cx="680442" cy="680442"/>
          </a:xfrm>
          <a:prstGeom prst="rect">
            <a:avLst/>
          </a:prstGeom>
        </p:spPr>
      </p:pic>
      <p:pic>
        <p:nvPicPr>
          <p:cNvPr id="20" name="Image 11" descr="preencoded.png">    </p:cNvPr>
          <p:cNvPicPr>
            <a:picLocks noChangeAspect="1"/>
          </p:cNvPicPr>
          <p:nvPr/>
        </p:nvPicPr>
        <p:blipFill>
          <a:blip r:embed="rId12"/>
          <a:stretch>
            <a:fillRect/>
          </a:stretch>
        </p:blipFill>
        <p:spPr>
          <a:xfrm>
            <a:off x="10496371" y="4979551"/>
            <a:ext cx="272177" cy="340162"/>
          </a:xfrm>
          <a:prstGeom prst="rect">
            <a:avLst/>
          </a:prstGeom>
        </p:spPr>
      </p:pic>
      <p:sp>
        <p:nvSpPr>
          <p:cNvPr id="21" name="Text 7"/>
          <p:cNvSpPr/>
          <p:nvPr/>
        </p:nvSpPr>
        <p:spPr>
          <a:xfrm>
            <a:off x="7685842" y="571654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B5F71"/>
                </a:solidFill>
                <a:latin typeface="Instrument Sans Semi Bold" pitchFamily="34" charset="0"/>
                <a:ea typeface="Instrument Sans Semi Bold" pitchFamily="34" charset="-122"/>
                <a:cs typeface="Instrument Sans Semi Bold" pitchFamily="34" charset="-120"/>
              </a:rPr>
              <a:t>Điều Chỉnh Ưu Tiên</a:t>
            </a:r>
            <a:endParaRPr lang="en-US" sz="2200" dirty="0"/>
          </a:p>
        </p:txBody>
      </p:sp>
      <p:sp>
        <p:nvSpPr>
          <p:cNvPr id="22" name="Text 8"/>
          <p:cNvSpPr/>
          <p:nvPr/>
        </p:nvSpPr>
        <p:spPr>
          <a:xfrm>
            <a:off x="7685842" y="6206966"/>
            <a:ext cx="5893475" cy="725805"/>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Tăng độ ưu tiên của công việc quá hạn: p_i = p_i + max(0, (D_k - dl_i).days).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717715"/>
            <a:ext cx="6698813" cy="708779"/>
          </a:xfrm>
          <a:prstGeom prst="rect">
            <a:avLst/>
          </a:prstGeom>
          <a:noFill/>
          <a:ln/>
        </p:spPr>
        <p:txBody>
          <a:bodyPr wrap="none" lIns="0" tIns="0" rIns="0" bIns="0" rtlCol="0" anchor="t"/>
          <a:lstStyle/>
          <a:p>
            <a:pPr algn="l" indent="0" marL="0">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Phân Tích Cấu Trúc Code</a:t>
            </a:r>
            <a:endParaRPr lang="en-US" sz="4450" dirty="0"/>
          </a:p>
        </p:txBody>
      </p:sp>
      <p:pic>
        <p:nvPicPr>
          <p:cNvPr id="3" name="Image 0" descr="preencoded.png">    </p:cNvPr>
          <p:cNvPicPr>
            <a:picLocks noChangeAspect="1"/>
          </p:cNvPicPr>
          <p:nvPr/>
        </p:nvPicPr>
        <p:blipFill>
          <a:blip r:embed="rId1"/>
          <a:stretch>
            <a:fillRect/>
          </a:stretch>
        </p:blipFill>
        <p:spPr>
          <a:xfrm>
            <a:off x="793790" y="2880122"/>
            <a:ext cx="566976" cy="566976"/>
          </a:xfrm>
          <a:prstGeom prst="rect">
            <a:avLst/>
          </a:prstGeom>
        </p:spPr>
      </p:pic>
      <p:sp>
        <p:nvSpPr>
          <p:cNvPr id="4" name="Text 1"/>
          <p:cNvSpPr/>
          <p:nvPr/>
        </p:nvSpPr>
        <p:spPr>
          <a:xfrm>
            <a:off x="1644253" y="3014782"/>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B5F71"/>
                </a:solidFill>
                <a:latin typeface="Instrument Sans Semi Bold" pitchFamily="34" charset="0"/>
                <a:ea typeface="Instrument Sans Semi Bold" pitchFamily="34" charset="-122"/>
                <a:cs typeface="Instrument Sans Semi Bold" pitchFamily="34" charset="-120"/>
              </a:rPr>
              <a:t>Lớp Task</a:t>
            </a:r>
            <a:endParaRPr lang="en-US" sz="2200" dirty="0"/>
          </a:p>
        </p:txBody>
      </p:sp>
      <p:sp>
        <p:nvSpPr>
          <p:cNvPr id="5" name="Text 2"/>
          <p:cNvSpPr/>
          <p:nvPr/>
        </p:nvSpPr>
        <p:spPr>
          <a:xfrm>
            <a:off x="1644253" y="3505200"/>
            <a:ext cx="5529143" cy="725805"/>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Mô hình hóa công việc với tên, thời lượng, độ ưu tiên, thời hạn, và phụ thuộc.</a:t>
            </a:r>
            <a:endParaRPr lang="en-US" sz="1750" dirty="0"/>
          </a:p>
        </p:txBody>
      </p:sp>
      <p:pic>
        <p:nvPicPr>
          <p:cNvPr id="6" name="Image 1" descr="preencoded.png">    </p:cNvPr>
          <p:cNvPicPr>
            <a:picLocks noChangeAspect="1"/>
          </p:cNvPicPr>
          <p:nvPr/>
        </p:nvPicPr>
        <p:blipFill>
          <a:blip r:embed="rId2"/>
          <a:stretch>
            <a:fillRect/>
          </a:stretch>
        </p:blipFill>
        <p:spPr>
          <a:xfrm>
            <a:off x="7456884" y="2880122"/>
            <a:ext cx="566976" cy="566976"/>
          </a:xfrm>
          <a:prstGeom prst="rect">
            <a:avLst/>
          </a:prstGeom>
        </p:spPr>
      </p:pic>
      <p:sp>
        <p:nvSpPr>
          <p:cNvPr id="7" name="Text 3"/>
          <p:cNvSpPr/>
          <p:nvPr/>
        </p:nvSpPr>
        <p:spPr>
          <a:xfrm>
            <a:off x="8307348" y="3014782"/>
            <a:ext cx="3433048" cy="354330"/>
          </a:xfrm>
          <a:prstGeom prst="rect">
            <a:avLst/>
          </a:prstGeom>
          <a:noFill/>
          <a:ln/>
        </p:spPr>
        <p:txBody>
          <a:bodyPr wrap="none" lIns="0" tIns="0" rIns="0" bIns="0" rtlCol="0" anchor="t"/>
          <a:lstStyle/>
          <a:p>
            <a:pPr algn="l" indent="0" marL="0">
              <a:lnSpc>
                <a:spcPts val="2750"/>
              </a:lnSpc>
              <a:buNone/>
            </a:pPr>
            <a:r>
              <a:rPr lang="en-US" sz="2200" dirty="0">
                <a:solidFill>
                  <a:srgbClr val="5B5F71"/>
                </a:solidFill>
                <a:latin typeface="Instrument Sans Semi Bold" pitchFamily="34" charset="0"/>
                <a:ea typeface="Instrument Sans Semi Bold" pitchFamily="34" charset="-122"/>
                <a:cs typeface="Instrument Sans Semi Bold" pitchFamily="34" charset="-120"/>
              </a:rPr>
              <a:t>Hàm parse_time/datetime</a:t>
            </a:r>
            <a:endParaRPr lang="en-US" sz="2200" dirty="0"/>
          </a:p>
        </p:txBody>
      </p:sp>
      <p:sp>
        <p:nvSpPr>
          <p:cNvPr id="8" name="Text 4"/>
          <p:cNvSpPr/>
          <p:nvPr/>
        </p:nvSpPr>
        <p:spPr>
          <a:xfrm>
            <a:off x="8307348" y="3505200"/>
            <a:ext cx="5529263" cy="725805"/>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Chuẩn hóa dữ liệu thời gian và ngày tháng nhập vào, kiểm tra lỗi định dạng.</a:t>
            </a:r>
            <a:endParaRPr lang="en-US" sz="1750" dirty="0"/>
          </a:p>
        </p:txBody>
      </p:sp>
      <p:pic>
        <p:nvPicPr>
          <p:cNvPr id="9" name="Image 2" descr="preencoded.png">    </p:cNvPr>
          <p:cNvPicPr>
            <a:picLocks noChangeAspect="1"/>
          </p:cNvPicPr>
          <p:nvPr/>
        </p:nvPicPr>
        <p:blipFill>
          <a:blip r:embed="rId3"/>
          <a:stretch>
            <a:fillRect/>
          </a:stretch>
        </p:blipFill>
        <p:spPr>
          <a:xfrm>
            <a:off x="793790" y="4797981"/>
            <a:ext cx="566976" cy="566976"/>
          </a:xfrm>
          <a:prstGeom prst="rect">
            <a:avLst/>
          </a:prstGeom>
        </p:spPr>
      </p:pic>
      <p:sp>
        <p:nvSpPr>
          <p:cNvPr id="10" name="Text 5"/>
          <p:cNvSpPr/>
          <p:nvPr/>
        </p:nvSpPr>
        <p:spPr>
          <a:xfrm>
            <a:off x="1644253" y="493264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B5F71"/>
                </a:solidFill>
                <a:latin typeface="Instrument Sans Semi Bold" pitchFamily="34" charset="0"/>
                <a:ea typeface="Instrument Sans Semi Bold" pitchFamily="34" charset="-122"/>
                <a:cs typeface="Instrument Sans Semi Bold" pitchFamily="34" charset="-120"/>
              </a:rPr>
              <a:t>Hàm get_user_input</a:t>
            </a:r>
            <a:endParaRPr lang="en-US" sz="2200" dirty="0"/>
          </a:p>
        </p:txBody>
      </p:sp>
      <p:sp>
        <p:nvSpPr>
          <p:cNvPr id="11" name="Text 6"/>
          <p:cNvSpPr/>
          <p:nvPr/>
        </p:nvSpPr>
        <p:spPr>
          <a:xfrm>
            <a:off x="1644253" y="5423059"/>
            <a:ext cx="5529143" cy="1088708"/>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Thu thập dữ liệu từ người dùng, bao gồm khung giờ làm việc, ngày, công việc cố định và công việc cần sắp xếp.</a:t>
            </a:r>
            <a:endParaRPr lang="en-US" sz="1750" dirty="0"/>
          </a:p>
        </p:txBody>
      </p:sp>
      <p:pic>
        <p:nvPicPr>
          <p:cNvPr id="12" name="Image 3" descr="preencoded.png">    </p:cNvPr>
          <p:cNvPicPr>
            <a:picLocks noChangeAspect="1"/>
          </p:cNvPicPr>
          <p:nvPr/>
        </p:nvPicPr>
        <p:blipFill>
          <a:blip r:embed="rId4"/>
          <a:stretch>
            <a:fillRect/>
          </a:stretch>
        </p:blipFill>
        <p:spPr>
          <a:xfrm>
            <a:off x="7456884" y="4797981"/>
            <a:ext cx="566976" cy="566976"/>
          </a:xfrm>
          <a:prstGeom prst="rect">
            <a:avLst/>
          </a:prstGeom>
        </p:spPr>
      </p:pic>
      <p:sp>
        <p:nvSpPr>
          <p:cNvPr id="13" name="Text 7"/>
          <p:cNvSpPr/>
          <p:nvPr/>
        </p:nvSpPr>
        <p:spPr>
          <a:xfrm>
            <a:off x="8307348" y="493264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B5F71"/>
                </a:solidFill>
                <a:latin typeface="Instrument Sans Semi Bold" pitchFamily="34" charset="0"/>
                <a:ea typeface="Instrument Sans Semi Bold" pitchFamily="34" charset="-122"/>
                <a:cs typeface="Instrument Sans Semi Bold" pitchFamily="34" charset="-120"/>
              </a:rPr>
              <a:t>Hàm adjust_priority</a:t>
            </a:r>
            <a:endParaRPr lang="en-US" sz="2200" dirty="0"/>
          </a:p>
        </p:txBody>
      </p:sp>
      <p:sp>
        <p:nvSpPr>
          <p:cNvPr id="14" name="Text 8"/>
          <p:cNvSpPr/>
          <p:nvPr/>
        </p:nvSpPr>
        <p:spPr>
          <a:xfrm>
            <a:off x="8307348" y="5423059"/>
            <a:ext cx="5529263" cy="725805"/>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Tăng độ ưu tiên của các công việc đã quá hạn để đảm bảo chúng được ưu tiên xếp lịch.</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41158"/>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Phân Tích Code: Lập Lịch &amp; In Lịch</a:t>
            </a:r>
            <a:endParaRPr lang="en-US" sz="4450" dirty="0"/>
          </a:p>
        </p:txBody>
      </p:sp>
      <p:sp>
        <p:nvSpPr>
          <p:cNvPr id="4" name="Text 1"/>
          <p:cNvSpPr/>
          <p:nvPr/>
        </p:nvSpPr>
        <p:spPr>
          <a:xfrm>
            <a:off x="6280190" y="362569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5468"/>
                </a:solidFill>
                <a:latin typeface="Instrument Sans Semi Bold" pitchFamily="34" charset="0"/>
                <a:ea typeface="Instrument Sans Semi Bold" pitchFamily="34" charset="-122"/>
                <a:cs typeface="Instrument Sans Semi Bold" pitchFamily="34" charset="-120"/>
              </a:rPr>
              <a:t>Hàm schedule_tasks</a:t>
            </a:r>
            <a:endParaRPr lang="en-US" sz="2200" dirty="0"/>
          </a:p>
        </p:txBody>
      </p:sp>
      <p:sp>
        <p:nvSpPr>
          <p:cNvPr id="5" name="Text 2"/>
          <p:cNvSpPr/>
          <p:nvPr/>
        </p:nvSpPr>
        <p:spPr>
          <a:xfrm>
            <a:off x="6280190" y="4206835"/>
            <a:ext cx="3501509" cy="2177415"/>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Thực hiện thuật toán Greedy và Local Search. Tính khoảng trống, xây dựng biểu đồ phụ thuộc, sử dụng hàng đợi ưu tiên để xếp công việc, và tối ưu lịch trình bằng cách hoán đổi.</a:t>
            </a:r>
            <a:endParaRPr lang="en-US" sz="1750" dirty="0"/>
          </a:p>
        </p:txBody>
      </p:sp>
      <p:sp>
        <p:nvSpPr>
          <p:cNvPr id="6" name="Text 3"/>
          <p:cNvSpPr/>
          <p:nvPr/>
        </p:nvSpPr>
        <p:spPr>
          <a:xfrm>
            <a:off x="10342721" y="362569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5468"/>
                </a:solidFill>
                <a:latin typeface="Instrument Sans Semi Bold" pitchFamily="34" charset="0"/>
                <a:ea typeface="Instrument Sans Semi Bold" pitchFamily="34" charset="-122"/>
                <a:cs typeface="Instrument Sans Semi Bold" pitchFamily="34" charset="-120"/>
              </a:rPr>
              <a:t>Hàm print_schedule</a:t>
            </a:r>
            <a:endParaRPr lang="en-US" sz="2200" dirty="0"/>
          </a:p>
        </p:txBody>
      </p:sp>
      <p:sp>
        <p:nvSpPr>
          <p:cNvPr id="7" name="Text 4"/>
          <p:cNvSpPr/>
          <p:nvPr/>
        </p:nvSpPr>
        <p:spPr>
          <a:xfrm>
            <a:off x="10342721" y="4206835"/>
            <a:ext cx="3501509" cy="1088708"/>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In lịch trình theo định dạng "Tên công việc: HH:MM - HH:MM", hiển thị rõ ràng và dễ đọc.</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022277"/>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Kết Quả Chạy Thử</a:t>
            </a:r>
            <a:endParaRPr lang="en-US" sz="4450" dirty="0"/>
          </a:p>
        </p:txBody>
      </p:sp>
      <p:sp>
        <p:nvSpPr>
          <p:cNvPr id="3" name="Shape 1"/>
          <p:cNvSpPr/>
          <p:nvPr/>
        </p:nvSpPr>
        <p:spPr>
          <a:xfrm>
            <a:off x="793790" y="3184684"/>
            <a:ext cx="13042821" cy="2404586"/>
          </a:xfrm>
          <a:prstGeom prst="roundRect">
            <a:avLst>
              <a:gd name="adj" fmla="val 3962"/>
            </a:avLst>
          </a:prstGeom>
          <a:noFill/>
          <a:ln w="7620">
            <a:solidFill>
              <a:srgbClr val="000000">
                <a:alpha val="8000"/>
              </a:srgbClr>
            </a:solidFill>
            <a:prstDash val="solid"/>
          </a:ln>
        </p:spPr>
      </p:sp>
      <p:sp>
        <p:nvSpPr>
          <p:cNvPr id="4" name="Shape 2"/>
          <p:cNvSpPr/>
          <p:nvPr/>
        </p:nvSpPr>
        <p:spPr>
          <a:xfrm>
            <a:off x="801410" y="3192304"/>
            <a:ext cx="13027581" cy="1376124"/>
          </a:xfrm>
          <a:prstGeom prst="rect">
            <a:avLst/>
          </a:prstGeom>
          <a:solidFill>
            <a:srgbClr val="FFFFFF">
              <a:alpha val="4000"/>
            </a:srgbClr>
          </a:solidFill>
          <a:ln/>
        </p:spPr>
      </p:sp>
      <p:sp>
        <p:nvSpPr>
          <p:cNvPr id="5" name="Text 3"/>
          <p:cNvSpPr/>
          <p:nvPr/>
        </p:nvSpPr>
        <p:spPr>
          <a:xfrm>
            <a:off x="1028343" y="3336012"/>
            <a:ext cx="3450788" cy="362903"/>
          </a:xfrm>
          <a:prstGeom prst="rect">
            <a:avLst/>
          </a:prstGeom>
          <a:noFill/>
          <a:ln/>
        </p:spPr>
        <p:txBody>
          <a:bodyPr wrap="non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2025-07-17</a:t>
            </a:r>
            <a:endParaRPr lang="en-US" sz="1750" dirty="0"/>
          </a:p>
        </p:txBody>
      </p:sp>
      <p:sp>
        <p:nvSpPr>
          <p:cNvPr id="6" name="Text 4"/>
          <p:cNvSpPr/>
          <p:nvPr/>
        </p:nvSpPr>
        <p:spPr>
          <a:xfrm>
            <a:off x="4940379" y="3336012"/>
            <a:ext cx="8661797" cy="1088708"/>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đi làm: 08:00 - 12:00</a:t>
            </a:r>
            <a:pPr algn="l" indent="0" marL="0">
              <a:lnSpc>
                <a:spcPts val="2850"/>
              </a:lnSpc>
              <a:buNone/>
            </a:pPr>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Đọc sách: 12:00 - 12:30</a:t>
            </a:r>
            <a:pPr algn="l" indent="0" marL="0">
              <a:lnSpc>
                <a:spcPts val="2850"/>
              </a:lnSpc>
              <a:buNone/>
            </a:pPr>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đi chơi: 13:00 - 17:00</a:t>
            </a:r>
            <a:endParaRPr lang="en-US" sz="1750" dirty="0"/>
          </a:p>
        </p:txBody>
      </p:sp>
      <p:sp>
        <p:nvSpPr>
          <p:cNvPr id="7" name="Shape 5"/>
          <p:cNvSpPr/>
          <p:nvPr/>
        </p:nvSpPr>
        <p:spPr>
          <a:xfrm>
            <a:off x="801410" y="4568428"/>
            <a:ext cx="13027581" cy="1013222"/>
          </a:xfrm>
          <a:prstGeom prst="rect">
            <a:avLst/>
          </a:prstGeom>
          <a:solidFill>
            <a:srgbClr val="000000">
              <a:alpha val="4000"/>
            </a:srgbClr>
          </a:solidFill>
          <a:ln/>
        </p:spPr>
      </p:sp>
      <p:sp>
        <p:nvSpPr>
          <p:cNvPr id="8" name="Text 6"/>
          <p:cNvSpPr/>
          <p:nvPr/>
        </p:nvSpPr>
        <p:spPr>
          <a:xfrm>
            <a:off x="1028343" y="4712137"/>
            <a:ext cx="3450788" cy="362903"/>
          </a:xfrm>
          <a:prstGeom prst="rect">
            <a:avLst/>
          </a:prstGeom>
          <a:noFill/>
          <a:ln/>
        </p:spPr>
        <p:txBody>
          <a:bodyPr wrap="non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2025-07-18</a:t>
            </a:r>
            <a:endParaRPr lang="en-US" sz="1750" dirty="0"/>
          </a:p>
        </p:txBody>
      </p:sp>
      <p:sp>
        <p:nvSpPr>
          <p:cNvPr id="9" name="Text 7"/>
          <p:cNvSpPr/>
          <p:nvPr/>
        </p:nvSpPr>
        <p:spPr>
          <a:xfrm>
            <a:off x="4940379" y="4712137"/>
            <a:ext cx="8661797" cy="725805"/>
          </a:xfrm>
          <a:prstGeom prst="rect">
            <a:avLst/>
          </a:prstGeom>
          <a:noFill/>
          <a:ln/>
        </p:spPr>
        <p:txBody>
          <a:bodyPr wrap="squar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ngủ: 08:00 - 17:00</a:t>
            </a:r>
            <a:pPr algn="l" indent="0" marL="0">
              <a:lnSpc>
                <a:spcPts val="2850"/>
              </a:lnSpc>
              <a:buNone/>
            </a:pPr>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Học bài: 17:00 - 19:00</a:t>
            </a:r>
            <a:endParaRPr lang="en-US" sz="1750" dirty="0"/>
          </a:p>
        </p:txBody>
      </p:sp>
      <p:sp>
        <p:nvSpPr>
          <p:cNvPr id="10" name="Text 8"/>
          <p:cNvSpPr/>
          <p:nvPr/>
        </p:nvSpPr>
        <p:spPr>
          <a:xfrm>
            <a:off x="793790" y="5844421"/>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5B5F71"/>
                </a:solidFill>
                <a:latin typeface="Instrument Sans Medium" pitchFamily="34" charset="0"/>
                <a:ea typeface="Instrument Sans Medium" pitchFamily="34" charset="-122"/>
                <a:cs typeface="Instrument Sans Medium" pitchFamily="34" charset="-120"/>
              </a:rPr>
              <a:t>Tổng độ ưu tiên: 7. Không trùng lặp, tôn trọng phụ thuộc ("Học bài" sau "Đọc sách").</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301954"/>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505468"/>
                </a:solidFill>
                <a:latin typeface="Instrument Sans Semi Bold" pitchFamily="34" charset="0"/>
                <a:ea typeface="Instrument Sans Semi Bold" pitchFamily="34" charset="-122"/>
                <a:cs typeface="Instrument Sans Semi Bold" pitchFamily="34" charset="-120"/>
              </a:rPr>
              <a:t>Đánh Giá &amp; Kết Luận</a:t>
            </a:r>
            <a:endParaRPr lang="en-US" sz="4450" dirty="0"/>
          </a:p>
        </p:txBody>
      </p:sp>
      <p:sp>
        <p:nvSpPr>
          <p:cNvPr id="3" name="Text 1"/>
          <p:cNvSpPr/>
          <p:nvPr/>
        </p:nvSpPr>
        <p:spPr>
          <a:xfrm>
            <a:off x="793790" y="357770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5468"/>
                </a:solidFill>
                <a:latin typeface="Instrument Sans Semi Bold" pitchFamily="34" charset="0"/>
                <a:ea typeface="Instrument Sans Semi Bold" pitchFamily="34" charset="-122"/>
                <a:cs typeface="Instrument Sans Semi Bold" pitchFamily="34" charset="-120"/>
              </a:rPr>
              <a:t>Ưu Điểm</a:t>
            </a:r>
            <a:endParaRPr lang="en-US" sz="2200" dirty="0"/>
          </a:p>
        </p:txBody>
      </p:sp>
      <p:sp>
        <p:nvSpPr>
          <p:cNvPr id="4" name="Text 2"/>
          <p:cNvSpPr/>
          <p:nvPr/>
        </p:nvSpPr>
        <p:spPr>
          <a:xfrm>
            <a:off x="793790" y="415885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Đáp ứng yêu cầu bài toán.</a:t>
            </a:r>
            <a:endParaRPr lang="en-US" sz="1750" dirty="0"/>
          </a:p>
        </p:txBody>
      </p:sp>
      <p:sp>
        <p:nvSpPr>
          <p:cNvPr id="5" name="Text 3"/>
          <p:cNvSpPr/>
          <p:nvPr/>
        </p:nvSpPr>
        <p:spPr>
          <a:xfrm>
            <a:off x="793790" y="460105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Giao diện tiếng Việt thân thiện.</a:t>
            </a:r>
            <a:endParaRPr lang="en-US" sz="1750" dirty="0"/>
          </a:p>
        </p:txBody>
      </p:sp>
      <p:sp>
        <p:nvSpPr>
          <p:cNvPr id="6" name="Text 4"/>
          <p:cNvSpPr/>
          <p:nvPr/>
        </p:nvSpPr>
        <p:spPr>
          <a:xfrm>
            <a:off x="793790" y="504324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Xử lý lỗi chặt chẽ.</a:t>
            </a:r>
            <a:endParaRPr lang="en-US" sz="1750" dirty="0"/>
          </a:p>
        </p:txBody>
      </p:sp>
      <p:sp>
        <p:nvSpPr>
          <p:cNvPr id="7" name="Text 5"/>
          <p:cNvSpPr/>
          <p:nvPr/>
        </p:nvSpPr>
        <p:spPr>
          <a:xfrm>
            <a:off x="793790" y="548544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Mô hình toán học rõ ràng.</a:t>
            </a:r>
            <a:endParaRPr lang="en-US" sz="1750" dirty="0"/>
          </a:p>
        </p:txBody>
      </p:sp>
      <p:sp>
        <p:nvSpPr>
          <p:cNvPr id="8" name="Text 6"/>
          <p:cNvSpPr/>
          <p:nvPr/>
        </p:nvSpPr>
        <p:spPr>
          <a:xfrm>
            <a:off x="7599521" y="357770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5468"/>
                </a:solidFill>
                <a:latin typeface="Instrument Sans Semi Bold" pitchFamily="34" charset="0"/>
                <a:ea typeface="Instrument Sans Semi Bold" pitchFamily="34" charset="-122"/>
                <a:cs typeface="Instrument Sans Semi Bold" pitchFamily="34" charset="-120"/>
              </a:rPr>
              <a:t>Hạn Chế &amp; Đề Xuất</a:t>
            </a:r>
            <a:endParaRPr lang="en-US" sz="2200" dirty="0"/>
          </a:p>
        </p:txBody>
      </p:sp>
      <p:sp>
        <p:nvSpPr>
          <p:cNvPr id="9" name="Text 7"/>
          <p:cNvSpPr/>
          <p:nvPr/>
        </p:nvSpPr>
        <p:spPr>
          <a:xfrm>
            <a:off x="7599521" y="415885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Giao diện dòng lệnh, thiếu thông báo chi tiết.</a:t>
            </a:r>
            <a:endParaRPr lang="en-US" sz="1750" dirty="0"/>
          </a:p>
        </p:txBody>
      </p:sp>
      <p:sp>
        <p:nvSpPr>
          <p:cNvPr id="10" name="Text 8"/>
          <p:cNvSpPr/>
          <p:nvPr/>
        </p:nvSpPr>
        <p:spPr>
          <a:xfrm>
            <a:off x="7599521" y="460105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Hiệu suất Local Search chưa tối ưu.</a:t>
            </a:r>
            <a:endParaRPr lang="en-US" sz="1750" dirty="0"/>
          </a:p>
        </p:txBody>
      </p:sp>
      <p:sp>
        <p:nvSpPr>
          <p:cNvPr id="11" name="Text 9"/>
          <p:cNvSpPr/>
          <p:nvPr/>
        </p:nvSpPr>
        <p:spPr>
          <a:xfrm>
            <a:off x="7599521" y="5043249"/>
            <a:ext cx="62447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5B5F71"/>
                </a:solidFill>
                <a:latin typeface="Instrument Sans Medium" pitchFamily="34" charset="0"/>
                <a:ea typeface="Instrument Sans Medium" pitchFamily="34" charset="-122"/>
                <a:cs typeface="Instrument Sans Medium" pitchFamily="34" charset="-120"/>
              </a:rPr>
              <a:t>Đề xuất: Thêm GUI, in lý do không xếp lịch, tối ưu Local Search, xuất file CSV/tích hợp Google Calendar.</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2025-07-17T00:45:29Z</dcterms:created>
  <dcterms:modified xsi:type="dcterms:W3CDTF">2025-07-17T00:45:29Z</dcterms:modified>
</cp:coreProperties>
</file>